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notesMasterIdLst>
    <p:notesMasterId r:id="rId28"/>
  </p:notesMasterIdLst>
  <p:sldIdLst>
    <p:sldId id="256" r:id="rId2"/>
    <p:sldId id="263" r:id="rId3"/>
    <p:sldId id="267" r:id="rId4"/>
    <p:sldId id="259" r:id="rId5"/>
    <p:sldId id="289" r:id="rId6"/>
    <p:sldId id="300" r:id="rId7"/>
    <p:sldId id="301" r:id="rId8"/>
    <p:sldId id="287" r:id="rId9"/>
    <p:sldId id="311" r:id="rId10"/>
    <p:sldId id="312" r:id="rId11"/>
    <p:sldId id="288" r:id="rId12"/>
    <p:sldId id="295" r:id="rId13"/>
    <p:sldId id="296" r:id="rId14"/>
    <p:sldId id="302" r:id="rId15"/>
    <p:sldId id="297" r:id="rId16"/>
    <p:sldId id="303" r:id="rId17"/>
    <p:sldId id="298" r:id="rId18"/>
    <p:sldId id="309" r:id="rId19"/>
    <p:sldId id="313" r:id="rId20"/>
    <p:sldId id="310" r:id="rId21"/>
    <p:sldId id="304" r:id="rId22"/>
    <p:sldId id="305" r:id="rId23"/>
    <p:sldId id="306" r:id="rId24"/>
    <p:sldId id="307" r:id="rId25"/>
    <p:sldId id="308" r:id="rId26"/>
    <p:sldId id="275" r:id="rId27"/>
  </p:sldIdLst>
  <p:sldSz cx="18288000" cy="10287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HK Grotesk Medium" panose="020B0604020202020204" charset="0"/>
      <p:regular r:id="rId33"/>
    </p:embeddedFont>
    <p:embeddedFont>
      <p:font typeface="HK Grotesk Light" panose="020B0604020202020204" charset="0"/>
      <p:regular r:id="rId34"/>
    </p:embeddedFont>
    <p:embeddedFont>
      <p:font typeface="Calibri Light" panose="020F0302020204030204" pitchFamily="34" charset="0"/>
      <p:regular r:id="rId35"/>
      <p: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0" clrIdx="0">
    <p:extLst>
      <p:ext uri="{19B8F6BF-5375-455C-9EA6-DF929625EA0E}">
        <p15:presenceInfo xmlns:p15="http://schemas.microsoft.com/office/powerpoint/2012/main" userId="1ea96f08ab1bf8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3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A3BC7-C272-4E4F-B253-DB9325596F52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56EE5-D000-45B7-BB6B-1135D7EEA8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7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34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4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88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22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6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56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11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324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76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56EE5-D000-45B7-BB6B-1135D7EEA8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63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90523-1B3A-4E41-9600-A20CA6D4C114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E011-B25A-4B7D-803B-A1BEA53D5010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62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2CC75-D980-4251-A00B-A811E28D6EA5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7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1528E-4E4E-4A41-A30C-AD42FDDD04A5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4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A287E-96D8-4E6F-B3BD-9CA00E76EF9B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8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E1D-258A-40A3-BCF9-1241E8FC7A4D}" type="datetime1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5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451B8-BF0D-4238-8753-12E378EE4022}" type="datetime1">
              <a:rPr lang="en-US" smtClean="0"/>
              <a:t>5/18/2022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0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F89E0-7EE8-400A-8493-E4E3B8C83DFE}" type="datetime1">
              <a:rPr lang="en-US" smtClean="0"/>
              <a:t>5/18/2022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E2BE3-A98F-4A00-9F27-E10AF6D2221F}" type="datetime1">
              <a:rPr lang="en-US" smtClean="0"/>
              <a:t>5/18/2022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8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AE578-7223-4289-88F2-4A2AE52EC724}" type="datetime1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99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0C83-E9C4-464D-9249-31180B05A039}" type="datetime1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93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52C67-1A83-476D-8EE8-F3C8608B3F33}" type="datetime1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0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gif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24200" y="1440166"/>
            <a:ext cx="11568877" cy="7079029"/>
            <a:chOff x="2086158" y="-469085"/>
            <a:chExt cx="15425167" cy="9438705"/>
          </a:xfrm>
        </p:grpSpPr>
        <p:sp>
          <p:nvSpPr>
            <p:cNvPr id="7" name="TextBox 7"/>
            <p:cNvSpPr txBox="1"/>
            <p:nvPr/>
          </p:nvSpPr>
          <p:spPr>
            <a:xfrm>
              <a:off x="4242207" y="-469085"/>
              <a:ext cx="11480798" cy="3693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>
                      <a:lumMod val="65000"/>
                    </a:schemeClr>
                  </a:solidFill>
                </a:rPr>
                <a:t>MapGAN: GENERATING ELECTRONIC MAPS FROM SATELLITE IMAGES</a:t>
              </a:r>
              <a:endParaRPr lang="en-US" sz="6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785891" y="5720868"/>
              <a:ext cx="8393431" cy="32487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b="1" u="sng" dirty="0">
                  <a:solidFill>
                    <a:srgbClr val="BBBBBB"/>
                  </a:solidFill>
                  <a:latin typeface="HK Grotesk Light"/>
                </a:rPr>
                <a:t>PRESENTED BY</a:t>
              </a:r>
              <a:r>
                <a:rPr lang="en-US" sz="3200" b="1" u="sng" dirty="0" smtClean="0">
                  <a:solidFill>
                    <a:srgbClr val="BBBBBB"/>
                  </a:solidFill>
                  <a:latin typeface="HK Grotesk Light"/>
                </a:rPr>
                <a:t>: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ANUJ </a:t>
              </a:r>
              <a:r>
                <a:rPr lang="en-US" sz="3200" dirty="0" smtClean="0">
                  <a:solidFill>
                    <a:srgbClr val="BBBBBB"/>
                  </a:solidFill>
                  <a:latin typeface="HK Grotesk Light"/>
                </a:rPr>
                <a:t>TIMSINA</a:t>
              </a:r>
              <a:endParaRPr lang="en-US" sz="3200" b="1" u="sng" dirty="0">
                <a:solidFill>
                  <a:srgbClr val="BBBBBB"/>
                </a:solidFill>
                <a:latin typeface="HK Grotesk Light"/>
              </a:endParaRP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PRAJWAL CHHETRI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SACHI KAMAT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dirty="0" smtClean="0">
                  <a:solidFill>
                    <a:srgbClr val="BBBBBB"/>
                  </a:solidFill>
                  <a:latin typeface="HK Grotesk Light"/>
                </a:rPr>
                <a:t>SANDIP </a:t>
              </a:r>
              <a:r>
                <a:rPr lang="en-US" sz="3200" dirty="0">
                  <a:solidFill>
                    <a:srgbClr val="BBBBBB"/>
                  </a:solidFill>
                  <a:latin typeface="HK Grotesk Light"/>
                </a:rPr>
                <a:t>THAPA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086158" y="3452694"/>
              <a:ext cx="15425167" cy="811685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2372181" y="3788053"/>
              <a:ext cx="14853125" cy="144608"/>
              <a:chOff x="7418657" y="-2912581"/>
              <a:chExt cx="49620430" cy="4831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7418657" y="-2912581"/>
                <a:ext cx="4962043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6041286" y="4980607"/>
            <a:ext cx="6205430" cy="32578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9906000" y="3770232"/>
            <a:ext cx="6816233" cy="3997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The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system is quite dependable in terms of the results it displays, i.e. there is no bogus data.</a:t>
            </a:r>
          </a:p>
          <a:p>
            <a:pPr marL="457200" lvl="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Because it can be used on big datasets, the system is scalable.</a:t>
            </a:r>
          </a:p>
          <a:p>
            <a:pPr marL="457200" lvl="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Our system is versatile in that it may be applied to a variety of scenarios. It isn't restricted to satellite photos as an input. </a:t>
            </a:r>
          </a:p>
          <a:p>
            <a:pPr marL="457200" indent="-457200" algn="ctr">
              <a:lnSpc>
                <a:spcPts val="462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6061" y="4133761"/>
            <a:ext cx="8795028" cy="327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 smtClean="0">
                <a:solidFill>
                  <a:schemeClr val="bg1"/>
                </a:solidFill>
                <a:latin typeface="HK Grotesk Medium"/>
              </a:rPr>
              <a:t>NON-FUNCTIONAL </a:t>
            </a:r>
            <a:r>
              <a:rPr lang="en-US" sz="6100" dirty="0">
                <a:solidFill>
                  <a:schemeClr val="bg1"/>
                </a:solidFill>
                <a:latin typeface="HK Grotesk Medium"/>
              </a:rPr>
              <a:t>REQUIREMENTS</a:t>
            </a:r>
          </a:p>
          <a:p>
            <a:pPr algn="ctr">
              <a:lnSpc>
                <a:spcPts val="8540"/>
              </a:lnSpc>
            </a:pPr>
            <a:endParaRPr lang="en-US" sz="6100" dirty="0">
              <a:solidFill>
                <a:schemeClr val="bg1"/>
              </a:solidFill>
              <a:latin typeface="HK Grotesk Medium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3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5842602" y="4781921"/>
            <a:ext cx="6582982" cy="345606"/>
          </a:xfrm>
          <a:prstGeom prst="rect">
            <a:avLst/>
          </a:prstGeom>
        </p:spPr>
      </p:pic>
      <p:grpSp>
        <p:nvGrpSpPr>
          <p:cNvPr id="14" name="Group 7"/>
          <p:cNvGrpSpPr/>
          <p:nvPr/>
        </p:nvGrpSpPr>
        <p:grpSpPr>
          <a:xfrm rot="-5400000">
            <a:off x="5973775" y="4904186"/>
            <a:ext cx="6341876" cy="114903"/>
            <a:chOff x="0" y="0"/>
            <a:chExt cx="26628604" cy="518160"/>
          </a:xfrm>
        </p:grpSpPr>
        <p:sp>
          <p:nvSpPr>
            <p:cNvPr id="15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grpSp>
        <p:nvGrpSpPr>
          <p:cNvPr id="16" name="Group 7"/>
          <p:cNvGrpSpPr/>
          <p:nvPr/>
        </p:nvGrpSpPr>
        <p:grpSpPr>
          <a:xfrm rot="-5400000">
            <a:off x="5973777" y="4904186"/>
            <a:ext cx="6341876" cy="114903"/>
            <a:chOff x="0" y="0"/>
            <a:chExt cx="26628604" cy="518160"/>
          </a:xfrm>
        </p:grpSpPr>
        <p:sp>
          <p:nvSpPr>
            <p:cNvPr id="17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</p:spTree>
    <p:extLst>
      <p:ext uri="{BB962C8B-B14F-4D97-AF65-F5344CB8AC3E}">
        <p14:creationId xmlns:p14="http://schemas.microsoft.com/office/powerpoint/2010/main" val="359831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38800" y="1460461"/>
            <a:ext cx="6628360" cy="1364700"/>
            <a:chOff x="556019" y="543474"/>
            <a:chExt cx="8837812" cy="1819599"/>
          </a:xfrm>
        </p:grpSpPr>
        <p:sp>
          <p:nvSpPr>
            <p:cNvPr id="7" name="TextBox 7"/>
            <p:cNvSpPr txBox="1"/>
            <p:nvPr/>
          </p:nvSpPr>
          <p:spPr>
            <a:xfrm>
              <a:off x="725804" y="543474"/>
              <a:ext cx="8668027" cy="1243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300"/>
                </a:lnSpc>
              </a:pPr>
              <a:r>
                <a:rPr lang="en-US" sz="6000" dirty="0">
                  <a:solidFill>
                    <a:srgbClr val="BBBBBB"/>
                  </a:solidFill>
                  <a:latin typeface="HK Grotesk Medium"/>
                </a:rPr>
                <a:t>METHODOLOGY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255" y="3789015"/>
            <a:ext cx="5670507" cy="586740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6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389781" y="1460461"/>
            <a:ext cx="13660836" cy="1402324"/>
            <a:chOff x="725804" y="543474"/>
            <a:chExt cx="9053761" cy="1869763"/>
          </a:xfrm>
        </p:grpSpPr>
        <p:sp>
          <p:nvSpPr>
            <p:cNvPr id="7" name="TextBox 7"/>
            <p:cNvSpPr txBox="1"/>
            <p:nvPr/>
          </p:nvSpPr>
          <p:spPr>
            <a:xfrm>
              <a:off x="725804" y="543474"/>
              <a:ext cx="8668027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143000" indent="-1143000">
                <a:buFont typeface="Arial" panose="020B0604020202020204" pitchFamily="34" charset="0"/>
                <a:buChar char="•"/>
              </a:pPr>
              <a:r>
                <a:rPr lang="en-US" sz="6000" dirty="0">
                  <a:solidFill>
                    <a:schemeClr val="bg1">
                      <a:lumMod val="65000"/>
                    </a:schemeClr>
                  </a:solidFill>
                  <a:latin typeface="HK Grotesk Light" panose="020B0604020202020204" charset="0"/>
                </a:rPr>
                <a:t>Takes a satellite image as an input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1313545" y="1968772"/>
              <a:ext cx="8466020" cy="444465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1498448" y="2091789"/>
              <a:ext cx="7967108" cy="151303"/>
              <a:chOff x="4499724" y="-857936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4499724" y="-857936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4" name="Picture 2" descr="How to Interpret a Satellite Image: Five Tips and Strategies">
            <a:extLst>
              <a:ext uri="{FF2B5EF4-FFF2-40B4-BE49-F238E27FC236}">
                <a16:creationId xmlns="" xmlns:a16="http://schemas.microsoft.com/office/drawing/2014/main" id="{57369CC1-841C-4DD9-B5F2-CDA6A85BB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190" y="3991797"/>
            <a:ext cx="6858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01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04536" y="2542732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2014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Generator and Discriminator are two models in the network.</a:t>
            </a:r>
          </a:p>
        </p:txBody>
      </p:sp>
      <p:pic>
        <p:nvPicPr>
          <p:cNvPr id="2050" name="Picture 2" descr="Network architecture: generator (top), discriminator (bottom). The GAN... |  Download Scientific Diagram">
            <a:extLst>
              <a:ext uri="{FF2B5EF4-FFF2-40B4-BE49-F238E27FC236}">
                <a16:creationId xmlns="" xmlns:a16="http://schemas.microsoft.com/office/drawing/2014/main" id="{29BBCB09-6334-47EC-A7A9-395832CDB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650" y="3903368"/>
            <a:ext cx="8096250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46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738135" y="2401727"/>
            <a:ext cx="6646455" cy="4477875"/>
            <a:chOff x="-767163" y="-2263516"/>
            <a:chExt cx="8861940" cy="597050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767163" y="-2263516"/>
              <a:ext cx="8094777" cy="1171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 smtClean="0">
                  <a:solidFill>
                    <a:schemeClr val="bg1"/>
                  </a:solidFill>
                  <a:latin typeface="HK Grotesk Medium"/>
                </a:rPr>
                <a:t>U-Net Generator</a:t>
              </a:r>
              <a:endParaRPr lang="en-US" sz="5600" dirty="0">
                <a:solidFill>
                  <a:schemeClr val="bg1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783851" y="3505245"/>
            <a:ext cx="6071083" cy="5170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The generator takes in the image to be translated and compresses it into a low dimensional, bottleneck, vector representation.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The information from earlier layers are integrated into later layers through skip connections.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Skip connections do not require any resizing, projections, etc. since the spatial resolution layers being connected already match each other.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19" name="Google Shape;15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86800" y="3280686"/>
            <a:ext cx="8240078" cy="38440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29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104536" y="2542732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2014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Generator generates fake target image using real image input.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DC5CA55-315E-4D43-9919-A9B29DB0E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075" y="3873234"/>
            <a:ext cx="11578182" cy="450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916465" y="2075397"/>
            <a:ext cx="6468125" cy="4804205"/>
            <a:chOff x="-529390" y="-2698623"/>
            <a:chExt cx="8624167" cy="640560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529390" y="-2698623"/>
              <a:ext cx="8094777" cy="2359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GB" sz="60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PatchGAN</a:t>
              </a:r>
              <a:r>
                <a:rPr lang="en-GB" sz="6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Discriminator</a:t>
              </a:r>
              <a:endParaRPr lang="en-US" sz="5600" dirty="0">
                <a:solidFill>
                  <a:schemeClr val="bg1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714072" y="4473567"/>
            <a:ext cx="6071083" cy="3877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317500" algn="ctr">
              <a:buClr>
                <a:srgbClr val="000000"/>
              </a:buClr>
              <a:buSzPts val="1400"/>
              <a:buChar char="●"/>
            </a:pP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PatchGAN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 discriminator determines whether an image is real or fake by using local patches of the size.</a:t>
            </a:r>
          </a:p>
          <a:p>
            <a:pPr marL="457200" lvl="0" indent="-317500" algn="ctr">
              <a:buClr>
                <a:srgbClr val="000000"/>
              </a:buClr>
              <a:buSzPts val="1400"/>
              <a:buChar char="●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It takes two input the real image(x) and fake image G(x).</a:t>
            </a:r>
          </a:p>
          <a:p>
            <a:pPr marL="457200" lvl="0" indent="-317500" algn="ctr">
              <a:buClr>
                <a:srgbClr val="000000"/>
              </a:buClr>
              <a:buSzPts val="1400"/>
              <a:buChar char="●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Consists of five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downsampling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 convolutional-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BatchNormLeaky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 layers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20" name="Google Shape;164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91862" y="3019925"/>
            <a:ext cx="7343276" cy="4247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351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076268" y="3229525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E748ABB1-A3EF-4201-941C-30B973473302}"/>
              </a:ext>
            </a:extLst>
          </p:cNvPr>
          <p:cNvSpPr txBox="1"/>
          <p:nvPr/>
        </p:nvSpPr>
        <p:spPr>
          <a:xfrm>
            <a:off x="2743200" y="999750"/>
            <a:ext cx="119634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Discriminator is fed with pairs of input image and target image as inputs and outputs whether the image is real or fake.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EDE8F7D0-D94D-458B-94C7-3705E0186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059" y="4017502"/>
            <a:ext cx="11554875" cy="521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52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61122" y="2972254"/>
            <a:ext cx="7347729" cy="5701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Discriminator Loss:     max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(D) 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x~P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(x)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[log(D(x))]+ 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z~Pz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(z)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[log(1-D(G(z)))]</a:t>
            </a:r>
            <a:endParaRPr lang="en-GB" sz="2800" b="1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Generator Loss:  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min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(G) 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E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x~P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(x)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 [log(D(x))]+ 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E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z~Pz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(z)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 log(1-D(G(z)))]</a:t>
            </a: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Reconstruction Loss: ||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M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fake</a:t>
            </a:r>
            <a:r>
              <a:rPr lang="en-GB" sz="2800" b="1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-M</a:t>
            </a:r>
            <a:r>
              <a:rPr lang="en-GB" sz="2800" b="1" baseline="-250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real</a:t>
            </a:r>
            <a:r>
              <a:rPr lang="en-GB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||</a:t>
            </a:r>
            <a:r>
              <a:rPr lang="en-GB" sz="2800" b="1" baseline="-250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cs typeface="Times New Roman" panose="02020603050405020304" pitchFamily="18" charset="0"/>
              </a:rPr>
              <a:t>2</a:t>
            </a:r>
            <a:endParaRPr lang="en-GB" sz="2800" b="1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sz="2800" b="1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sz="2800" b="1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6041285" y="4980607"/>
            <a:ext cx="6205430" cy="325785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614893" y="1438055"/>
            <a:ext cx="8419291" cy="120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 dirty="0" smtClean="0">
                <a:solidFill>
                  <a:srgbClr val="FFFFFF"/>
                </a:solidFill>
                <a:latin typeface="HK Grotesk Medium"/>
              </a:rPr>
              <a:t>LOSS FUNCTION</a:t>
            </a:r>
            <a:endParaRPr lang="en-US" sz="6700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4"/>
          <a:stretch>
            <a:fillRect/>
          </a:stretch>
        </p:blipFill>
        <p:spPr>
          <a:xfrm>
            <a:off x="11135463" y="5161127"/>
            <a:ext cx="4926966" cy="2837900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5"/>
          <a:stretch>
            <a:fillRect/>
          </a:stretch>
        </p:blipFill>
        <p:spPr>
          <a:xfrm>
            <a:off x="11107182" y="1590872"/>
            <a:ext cx="4983528" cy="276276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1367405" y="8473696"/>
            <a:ext cx="4463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Fig.: Generator and Discriminator Loss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81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371647"/>
            <a:ext cx="8915400" cy="589605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682227" y="3892142"/>
            <a:ext cx="6702363" cy="2987460"/>
            <a:chOff x="-841707" y="-276296"/>
            <a:chExt cx="8936484" cy="398328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841707" y="-276296"/>
              <a:ext cx="8094779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GB" sz="60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OPTIMIZER</a:t>
              </a:r>
              <a:endParaRPr lang="en-US" sz="5600" dirty="0">
                <a:solidFill>
                  <a:schemeClr val="bg1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738494" y="5156857"/>
            <a:ext cx="6071083" cy="1292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Optimization is carried out to generator and discriminator loss. We have used Adam optimizer.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8" name="Picture 2" descr="Intro to optimization in deep learning: Momentum, RMSProp and Adam">
            <a:extLst>
              <a:ext uri="{FF2B5EF4-FFF2-40B4-BE49-F238E27FC236}">
                <a16:creationId xmlns="" xmlns:a16="http://schemas.microsoft.com/office/drawing/2014/main" id="{6A461079-253D-4B5B-A405-78A45E0BD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0200" y="3098038"/>
            <a:ext cx="6933314" cy="444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37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6041286" y="4980607"/>
            <a:ext cx="6205430" cy="32578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110645" y="3185009"/>
            <a:ext cx="6816233" cy="353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 Compared to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satellite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images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,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electronic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maps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have a better advantage since they have higher accuracy and absence of distortions as well as automatic routing and control over deviations from the selected course. 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6079" y="3848100"/>
            <a:ext cx="8795028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>
                <a:solidFill>
                  <a:schemeClr val="bg1"/>
                </a:solidFill>
                <a:latin typeface="HK Grotesk Medium"/>
              </a:rPr>
              <a:t>WHY DO WE NEED </a:t>
            </a:r>
            <a:r>
              <a:rPr lang="en-US" sz="6100" dirty="0" smtClean="0">
                <a:solidFill>
                  <a:schemeClr val="bg1"/>
                </a:solidFill>
                <a:latin typeface="HK Grotesk Medium"/>
              </a:rPr>
              <a:t>MAPS</a:t>
            </a:r>
            <a:r>
              <a:rPr lang="en-US" sz="6100" dirty="0">
                <a:solidFill>
                  <a:schemeClr val="bg1"/>
                </a:solidFill>
                <a:latin typeface="HK Grotesk Medium"/>
              </a:rPr>
              <a:t>?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3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5842602" y="4781921"/>
            <a:ext cx="6582982" cy="345606"/>
          </a:xfrm>
          <a:prstGeom prst="rect">
            <a:avLst/>
          </a:prstGeom>
        </p:spPr>
      </p:pic>
      <p:grpSp>
        <p:nvGrpSpPr>
          <p:cNvPr id="14" name="Group 7"/>
          <p:cNvGrpSpPr/>
          <p:nvPr/>
        </p:nvGrpSpPr>
        <p:grpSpPr>
          <a:xfrm rot="-5400000">
            <a:off x="5973775" y="4904186"/>
            <a:ext cx="6341876" cy="114903"/>
            <a:chOff x="0" y="0"/>
            <a:chExt cx="26628604" cy="518160"/>
          </a:xfrm>
        </p:grpSpPr>
        <p:sp>
          <p:nvSpPr>
            <p:cNvPr id="15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grpSp>
        <p:nvGrpSpPr>
          <p:cNvPr id="16" name="Group 7"/>
          <p:cNvGrpSpPr/>
          <p:nvPr/>
        </p:nvGrpSpPr>
        <p:grpSpPr>
          <a:xfrm rot="-5400000">
            <a:off x="5973777" y="4904186"/>
            <a:ext cx="6341876" cy="114903"/>
            <a:chOff x="0" y="0"/>
            <a:chExt cx="26628604" cy="518160"/>
          </a:xfrm>
        </p:grpSpPr>
        <p:sp>
          <p:nvSpPr>
            <p:cNvPr id="17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579149" y="2983350"/>
            <a:ext cx="7347729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2800" b="1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The limitations of our project are:</a:t>
            </a: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b="1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The project doesn’t have any 3D implementations.</a:t>
            </a:r>
          </a:p>
          <a:p>
            <a:pPr marL="457200" indent="-45720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2800" b="1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The project is incapable of generating maps of wider range of areas yet.</a:t>
            </a:r>
            <a:endParaRPr lang="en-GB" sz="2800" b="1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6041285" y="4980607"/>
            <a:ext cx="6205430" cy="325785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531843" y="4049441"/>
            <a:ext cx="8419291" cy="120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 dirty="0" smtClean="0">
                <a:solidFill>
                  <a:srgbClr val="FFFFFF"/>
                </a:solidFill>
                <a:latin typeface="HK Grotesk Medium"/>
              </a:rPr>
              <a:t>LIMITATIONS</a:t>
            </a:r>
            <a:endParaRPr lang="en-US" sz="6700" dirty="0">
              <a:solidFill>
                <a:srgbClr val="FFFFFF"/>
              </a:solidFill>
              <a:latin typeface="HK Grotesk Medium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55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3076268" y="2518061"/>
            <a:ext cx="12135464" cy="282428"/>
            <a:chOff x="556019" y="1928693"/>
            <a:chExt cx="8273908" cy="43438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10800000">
              <a:off x="556019" y="1928693"/>
              <a:ext cx="8273908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>
              <a:off x="709418" y="2070225"/>
              <a:ext cx="7967108" cy="151303"/>
              <a:chOff x="1863790" y="-8651400"/>
              <a:chExt cx="26615933" cy="505465"/>
            </a:xfrm>
          </p:grpSpPr>
          <p:sp>
            <p:nvSpPr>
              <p:cNvPr id="11" name="Freeform 11"/>
              <p:cNvSpPr/>
              <p:nvPr/>
            </p:nvSpPr>
            <p:spPr>
              <a:xfrm rot="10800000">
                <a:off x="1863790" y="-8651400"/>
                <a:ext cx="26615933" cy="505465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E748ABB1-A3EF-4201-941C-30B973473302}"/>
              </a:ext>
            </a:extLst>
          </p:cNvPr>
          <p:cNvSpPr txBox="1"/>
          <p:nvPr/>
        </p:nvSpPr>
        <p:spPr>
          <a:xfrm>
            <a:off x="2743200" y="1311872"/>
            <a:ext cx="11963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RESULTS FROM OUR MODEL</a:t>
            </a:r>
            <a:endParaRPr lang="en-US" sz="44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pic>
        <p:nvPicPr>
          <p:cNvPr id="14" name="Picture 13"/>
          <p:cNvPicPr/>
          <p:nvPr/>
        </p:nvPicPr>
        <p:blipFill>
          <a:blip r:embed="rId4"/>
          <a:stretch>
            <a:fillRect/>
          </a:stretch>
        </p:blipFill>
        <p:spPr>
          <a:xfrm>
            <a:off x="5159541" y="3237237"/>
            <a:ext cx="7748338" cy="49690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57814" y="8693832"/>
            <a:ext cx="6551794" cy="4690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" marR="0" indent="-6350" algn="ctr">
              <a:lnSpc>
                <a:spcPct val="102000"/>
              </a:lnSpc>
              <a:spcBef>
                <a:spcPts val="0"/>
              </a:spcBef>
              <a:spcAft>
                <a:spcPts val="885"/>
              </a:spcAft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Fig. : Maps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containing roads, buildings and lake </a:t>
            </a:r>
            <a:endParaRPr lang="en-US" sz="2400" dirty="0">
              <a:solidFill>
                <a:schemeClr val="bg1">
                  <a:lumMod val="65000"/>
                </a:schemeClr>
              </a:solidFill>
              <a:effectLst/>
              <a:latin typeface="HK Grotesk Light" panose="020B060402020202020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728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02648" y="8693832"/>
            <a:ext cx="5662127" cy="4690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" marR="0" indent="-6350" algn="ctr">
              <a:lnSpc>
                <a:spcPct val="102000"/>
              </a:lnSpc>
              <a:spcBef>
                <a:spcPts val="0"/>
              </a:spcBef>
              <a:spcAft>
                <a:spcPts val="885"/>
              </a:spcAft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Fig. : Maps including roads and buildings </a:t>
            </a:r>
            <a:endParaRPr lang="en-US" sz="2400" dirty="0">
              <a:solidFill>
                <a:schemeClr val="bg1">
                  <a:lumMod val="65000"/>
                </a:schemeClr>
              </a:solidFill>
              <a:effectLst/>
              <a:latin typeface="HK Grotesk Light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3"/>
          <a:stretch>
            <a:fillRect/>
          </a:stretch>
        </p:blipFill>
        <p:spPr>
          <a:xfrm>
            <a:off x="3932321" y="1148718"/>
            <a:ext cx="10202780" cy="670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66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97943" y="8693832"/>
            <a:ext cx="7271542" cy="4690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" marR="0" indent="-6350" algn="ctr">
              <a:lnSpc>
                <a:spcPct val="102000"/>
              </a:lnSpc>
              <a:spcBef>
                <a:spcPts val="0"/>
              </a:spcBef>
              <a:spcAft>
                <a:spcPts val="885"/>
              </a:spcAft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Fig. : Maps including roads, buildings and open lands </a:t>
            </a:r>
            <a:endParaRPr lang="en-US" sz="2400" dirty="0">
              <a:solidFill>
                <a:schemeClr val="bg1">
                  <a:lumMod val="65000"/>
                </a:schemeClr>
              </a:solidFill>
              <a:effectLst/>
              <a:latin typeface="HK Grotesk Light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3898231" y="1913021"/>
            <a:ext cx="10491538" cy="646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866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517368" y="8693832"/>
            <a:ext cx="7032695" cy="4690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" marR="0" indent="-6350" algn="ctr">
              <a:lnSpc>
                <a:spcPct val="102000"/>
              </a:lnSpc>
              <a:spcBef>
                <a:spcPts val="0"/>
              </a:spcBef>
              <a:spcAft>
                <a:spcPts val="885"/>
              </a:spcAft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Fig. : Maps including roads, buildings and highways </a:t>
            </a:r>
            <a:endParaRPr lang="en-US" sz="2400" dirty="0">
              <a:solidFill>
                <a:schemeClr val="bg1">
                  <a:lumMod val="65000"/>
                </a:schemeClr>
              </a:solidFill>
              <a:effectLst/>
              <a:latin typeface="HK Grotesk Light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3"/>
          <a:stretch>
            <a:fillRect/>
          </a:stretch>
        </p:blipFill>
        <p:spPr>
          <a:xfrm>
            <a:off x="3441032" y="1840832"/>
            <a:ext cx="11405936" cy="660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268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30053D3-D950-4BDF-BDA1-4E20862B634B}"/>
              </a:ext>
            </a:extLst>
          </p:cNvPr>
          <p:cNvSpPr txBox="1"/>
          <p:nvPr/>
        </p:nvSpPr>
        <p:spPr>
          <a:xfrm>
            <a:off x="3555591" y="3370739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450042" y="8693832"/>
            <a:ext cx="7167347" cy="4690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" marR="0" indent="-6350" algn="ctr">
              <a:lnSpc>
                <a:spcPct val="102000"/>
              </a:lnSpc>
              <a:spcBef>
                <a:spcPts val="0"/>
              </a:spcBef>
              <a:spcAft>
                <a:spcPts val="885"/>
              </a:spcAft>
            </a:pP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  <a:ea typeface="Times New Roman" panose="02020603050405020304" pitchFamily="18" charset="0"/>
              </a:rPr>
              <a:t>Fig. : Maps including roads, highway and open lands </a:t>
            </a:r>
            <a:endParaRPr lang="en-US" sz="2400" dirty="0">
              <a:solidFill>
                <a:schemeClr val="bg1">
                  <a:lumMod val="65000"/>
                </a:schemeClr>
              </a:solidFill>
              <a:effectLst/>
              <a:latin typeface="HK Grotesk Light" panose="020B0604020202020204" charset="0"/>
              <a:ea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3705725" y="2081462"/>
            <a:ext cx="10876550" cy="612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79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" y="-42900"/>
            <a:ext cx="18286857" cy="102863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84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335437" y="3911633"/>
            <a:ext cx="7591441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2"/>
              </a:lnSpc>
            </a:pPr>
            <a:r>
              <a:rPr lang="en-US" sz="3416" dirty="0">
                <a:solidFill>
                  <a:srgbClr val="BBBBBB"/>
                </a:solidFill>
                <a:latin typeface="HK Grotesk Light"/>
              </a:rPr>
              <a:t>To generate a standard layer of maps from satellite images using conditional-GAN.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14600" y="4407289"/>
            <a:ext cx="4880616" cy="8553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720"/>
              </a:lnSpc>
            </a:pPr>
            <a:r>
              <a:rPr lang="en-US" sz="5600" dirty="0">
                <a:solidFill>
                  <a:schemeClr val="bg1"/>
                </a:solidFill>
                <a:latin typeface="HK Grotesk Medium"/>
              </a:rPr>
              <a:t>CONCEPT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34400" y="2007448"/>
            <a:ext cx="325785" cy="6205430"/>
            <a:chOff x="0" y="0"/>
            <a:chExt cx="434380" cy="8273907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0" name="Group 10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185464" y="2472503"/>
            <a:ext cx="6199126" cy="4407099"/>
            <a:chOff x="-170723" y="-2169148"/>
            <a:chExt cx="8265500" cy="587613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70723" y="-2169148"/>
              <a:ext cx="8094776" cy="1171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>
                  <a:solidFill>
                    <a:schemeClr val="bg1"/>
                  </a:solidFill>
                  <a:latin typeface="HK Grotesk Medium"/>
                </a:rPr>
                <a:t>GAN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1077942" y="3841565"/>
            <a:ext cx="6071083" cy="4501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59" lvl="1" algn="ctr">
              <a:lnSpc>
                <a:spcPts val="3919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GANs are a clever way of training a generative model by framing the problem as a supervised learning problem with two sub-models: the generator model that we train to generate new examples, and the discriminator model that tries to classify examples as either real (from the domain) or fake (generated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).</a:t>
            </a:r>
            <a:endParaRPr lang="en-US" sz="2799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24" name="Picture 23"/>
          <p:cNvPicPr/>
          <p:nvPr/>
        </p:nvPicPr>
        <p:blipFill>
          <a:blip r:embed="rId6"/>
          <a:stretch>
            <a:fillRect/>
          </a:stretch>
        </p:blipFill>
        <p:spPr>
          <a:xfrm>
            <a:off x="8768908" y="3314700"/>
            <a:ext cx="7918891" cy="36579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5800" y="2628901"/>
            <a:ext cx="8915400" cy="5029199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738135" y="2401727"/>
            <a:ext cx="6646455" cy="4477875"/>
            <a:chOff x="-767163" y="-2263516"/>
            <a:chExt cx="8861940" cy="597050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767163" y="-2263516"/>
              <a:ext cx="8094777" cy="1171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 err="1">
                  <a:solidFill>
                    <a:schemeClr val="bg1"/>
                  </a:solidFill>
                  <a:latin typeface="HK Grotesk Medium"/>
                </a:rPr>
                <a:t>cGAN</a:t>
              </a:r>
              <a:endParaRPr lang="en-US" sz="5600" dirty="0">
                <a:solidFill>
                  <a:schemeClr val="bg1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783851" y="3505245"/>
            <a:ext cx="6071083" cy="4983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59" lvl="1" algn="ctr">
              <a:lnSpc>
                <a:spcPts val="3919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In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cGAN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, a conditional setting is applied, meaning that both the generator and discriminator are conditioned on some sort of auxiliary information from other modalities. As a result, the ideal model can learn multi-modal mapping from inputs to outputs by being fed with different contextual information.</a:t>
            </a:r>
          </a:p>
          <a:p>
            <a:pPr marL="302259" lvl="1" algn="ctr">
              <a:lnSpc>
                <a:spcPts val="3919"/>
              </a:lnSpc>
            </a:pPr>
            <a:endParaRPr lang="en-US" sz="2799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8" name="Picture 17"/>
          <p:cNvPicPr/>
          <p:nvPr/>
        </p:nvPicPr>
        <p:blipFill>
          <a:blip r:embed="rId6"/>
          <a:stretch>
            <a:fillRect/>
          </a:stretch>
        </p:blipFill>
        <p:spPr>
          <a:xfrm>
            <a:off x="8938967" y="3695699"/>
            <a:ext cx="7649066" cy="289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052763" y="4823195"/>
            <a:ext cx="6223029" cy="1158505"/>
            <a:chOff x="-767163" y="-2263516"/>
            <a:chExt cx="8861940" cy="597050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084262"/>
              <a:ext cx="80947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91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767163" y="-2263516"/>
              <a:ext cx="8094777" cy="45298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88"/>
                </a:lnSpc>
              </a:pPr>
              <a:r>
                <a:rPr lang="en-US" sz="5600" dirty="0" smtClean="0">
                  <a:solidFill>
                    <a:schemeClr val="bg1"/>
                  </a:solidFill>
                  <a:latin typeface="HK Grotesk Medium"/>
                </a:rPr>
                <a:t>Pix2Pix GAN</a:t>
              </a:r>
              <a:endParaRPr lang="en-US" sz="5600" dirty="0">
                <a:solidFill>
                  <a:schemeClr val="bg1"/>
                </a:solidFill>
                <a:latin typeface="HK Grotesk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380579" y="2256583"/>
            <a:ext cx="325785" cy="6205430"/>
            <a:chOff x="0" y="0"/>
            <a:chExt cx="434380" cy="827390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5" name="Group 15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7" name="TextBox 17"/>
          <p:cNvSpPr txBox="1"/>
          <p:nvPr/>
        </p:nvSpPr>
        <p:spPr>
          <a:xfrm>
            <a:off x="9601200" y="2867300"/>
            <a:ext cx="6071083" cy="4983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59" lvl="1" algn="ctr">
              <a:lnSpc>
                <a:spcPts val="3919"/>
              </a:lnSpc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The Pix2Pix model is a type of conditional GAN, or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cGAN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, where the generation of the output image is conditional on an input, in this case, a source image. The discriminator is provided both with a source image and the target image and must determine whether the target is a plausible transformation of the source image.</a:t>
            </a:r>
            <a:endParaRPr lang="en-US" sz="2799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4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6041286" y="4980607"/>
            <a:ext cx="6205430" cy="32578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110645" y="3185009"/>
            <a:ext cx="6816233" cy="294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We have used two datasets to train this model. One is the so-called “maps” dataset used in the Pix2Pix paper and the other one is self-prepared by us using Google maps </a:t>
            </a:r>
            <a:r>
              <a:rPr lang="en-US" sz="280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and CV2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script.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6061" y="4133761"/>
            <a:ext cx="8795028" cy="1052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 smtClean="0">
                <a:solidFill>
                  <a:schemeClr val="bg1"/>
                </a:solidFill>
                <a:latin typeface="HK Grotesk Medium"/>
              </a:rPr>
              <a:t>DATASETS</a:t>
            </a:r>
            <a:endParaRPr lang="en-US" sz="6100" dirty="0">
              <a:solidFill>
                <a:schemeClr val="bg1"/>
              </a:solidFill>
              <a:latin typeface="HK Grotesk Medium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3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5842602" y="4781921"/>
            <a:ext cx="6582982" cy="345606"/>
          </a:xfrm>
          <a:prstGeom prst="rect">
            <a:avLst/>
          </a:prstGeom>
        </p:spPr>
      </p:pic>
      <p:grpSp>
        <p:nvGrpSpPr>
          <p:cNvPr id="14" name="Group 7"/>
          <p:cNvGrpSpPr/>
          <p:nvPr/>
        </p:nvGrpSpPr>
        <p:grpSpPr>
          <a:xfrm rot="-5400000">
            <a:off x="5973775" y="4904186"/>
            <a:ext cx="6341876" cy="114903"/>
            <a:chOff x="0" y="0"/>
            <a:chExt cx="26628604" cy="518160"/>
          </a:xfrm>
        </p:grpSpPr>
        <p:sp>
          <p:nvSpPr>
            <p:cNvPr id="15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grpSp>
        <p:nvGrpSpPr>
          <p:cNvPr id="16" name="Group 7"/>
          <p:cNvGrpSpPr/>
          <p:nvPr/>
        </p:nvGrpSpPr>
        <p:grpSpPr>
          <a:xfrm rot="-5400000">
            <a:off x="5973777" y="4904186"/>
            <a:ext cx="6341876" cy="114903"/>
            <a:chOff x="0" y="0"/>
            <a:chExt cx="26628604" cy="518160"/>
          </a:xfrm>
        </p:grpSpPr>
        <p:sp>
          <p:nvSpPr>
            <p:cNvPr id="17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</p:spTree>
    <p:extLst>
      <p:ext uri="{BB962C8B-B14F-4D97-AF65-F5344CB8AC3E}">
        <p14:creationId xmlns:p14="http://schemas.microsoft.com/office/powerpoint/2010/main" val="225274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906000" y="2857500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Satellite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338" y="1238583"/>
            <a:ext cx="9323670" cy="764079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6679549" y="769248"/>
            <a:ext cx="458962" cy="8579468"/>
            <a:chOff x="0" y="0"/>
            <a:chExt cx="434380" cy="8273907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 rot="-5400000">
              <a:off x="-3919763" y="3919763"/>
              <a:ext cx="8273907" cy="434380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 rot="-5400000">
              <a:off x="-3766421" y="4059402"/>
              <a:ext cx="7970870" cy="155103"/>
              <a:chOff x="0" y="0"/>
              <a:chExt cx="26628604" cy="518160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6350" y="6350"/>
                <a:ext cx="26615904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26615904" h="505460">
                    <a:moveTo>
                      <a:pt x="252730" y="0"/>
                    </a:moveTo>
                    <a:lnTo>
                      <a:pt x="26363175" y="0"/>
                    </a:lnTo>
                    <a:cubicBezTo>
                      <a:pt x="26502875" y="0"/>
                      <a:pt x="26615904" y="113030"/>
                      <a:pt x="26615904" y="252730"/>
                    </a:cubicBezTo>
                    <a:cubicBezTo>
                      <a:pt x="26615904" y="392430"/>
                      <a:pt x="26502875" y="505460"/>
                      <a:pt x="26363175" y="505460"/>
                    </a:cubicBezTo>
                    <a:lnTo>
                      <a:pt x="252730" y="505460"/>
                    </a:lnTo>
                    <a:cubicBezTo>
                      <a:pt x="113030" y="505460"/>
                      <a:pt x="0" y="392430"/>
                      <a:pt x="0" y="252730"/>
                    </a:cubicBezTo>
                    <a:cubicBezTo>
                      <a:pt x="0" y="113030"/>
                      <a:pt x="113030" y="0"/>
                      <a:pt x="252730" y="0"/>
                    </a:cubicBezTo>
                    <a:close/>
                  </a:path>
                </a:pathLst>
              </a:custGeom>
              <a:solidFill>
                <a:srgbClr val="419F65"/>
              </a:solidFill>
            </p:spPr>
          </p:sp>
        </p:grpSp>
      </p:grpSp>
      <p:sp>
        <p:nvSpPr>
          <p:cNvPr id="15" name="TextBox 10"/>
          <p:cNvSpPr txBox="1"/>
          <p:nvPr/>
        </p:nvSpPr>
        <p:spPr>
          <a:xfrm>
            <a:off x="-381000" y="3875418"/>
            <a:ext cx="8419291" cy="23671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 dirty="0" smtClean="0">
                <a:solidFill>
                  <a:srgbClr val="FFFFFF"/>
                </a:solidFill>
                <a:latin typeface="HK Grotesk Medium"/>
              </a:rPr>
              <a:t>BLOCK </a:t>
            </a:r>
          </a:p>
          <a:p>
            <a:pPr algn="ctr">
              <a:lnSpc>
                <a:spcPts val="9380"/>
              </a:lnSpc>
            </a:pPr>
            <a:r>
              <a:rPr lang="en-US" sz="6700" dirty="0" smtClean="0">
                <a:solidFill>
                  <a:srgbClr val="FFFFFF"/>
                </a:solidFill>
                <a:latin typeface="HK Grotesk Medium"/>
              </a:rPr>
              <a:t>DIAGRAM</a:t>
            </a:r>
            <a:endParaRPr lang="en-US" sz="6700" dirty="0">
              <a:solidFill>
                <a:srgbClr val="FFFFFF"/>
              </a:solidFill>
              <a:latin typeface="HK Grotesk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413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782929"/>
            <a:ext cx="664844" cy="66401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8926293"/>
            <a:ext cx="664844" cy="6640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782929"/>
            <a:ext cx="664844" cy="66401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926878" y="8926293"/>
            <a:ext cx="664844" cy="6640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6041286" y="4980607"/>
            <a:ext cx="6205430" cy="32578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 rot="-5400000">
            <a:off x="6154924" y="5085336"/>
            <a:ext cx="5978152" cy="116328"/>
            <a:chOff x="0" y="0"/>
            <a:chExt cx="26628604" cy="518160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127705" y="4343016"/>
            <a:ext cx="6816233" cy="172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lvl="0" indent="-457200" algn="ctr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Users can acquire maps of any place having satellite images.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 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  <a:p>
            <a:pPr marL="457200" lvl="0" indent="-457200" algn="ctr" fontAlgn="base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The system can generate desired maps for every satellite image.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HK Grotesk Light" panose="020B0604020202020204" charset="0"/>
              </a:rPr>
              <a:t> </a:t>
            </a:r>
            <a:endParaRPr lang="en-US" sz="2800" dirty="0">
              <a:solidFill>
                <a:schemeClr val="bg1">
                  <a:lumMod val="65000"/>
                </a:schemeClr>
              </a:solidFill>
              <a:latin typeface="HK Grotesk Light" panose="020B060402020202020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86061" y="4133761"/>
            <a:ext cx="8795028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 smtClean="0">
                <a:solidFill>
                  <a:schemeClr val="bg1"/>
                </a:solidFill>
                <a:latin typeface="HK Grotesk Medium"/>
              </a:rPr>
              <a:t>FUNCTIONAL REQUIREMENTS</a:t>
            </a:r>
            <a:endParaRPr lang="en-US" sz="6100" dirty="0">
              <a:solidFill>
                <a:schemeClr val="bg1"/>
              </a:solidFill>
              <a:latin typeface="HK Grotesk Medium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3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5842602" y="4781921"/>
            <a:ext cx="6582982" cy="345606"/>
          </a:xfrm>
          <a:prstGeom prst="rect">
            <a:avLst/>
          </a:prstGeom>
        </p:spPr>
      </p:pic>
      <p:grpSp>
        <p:nvGrpSpPr>
          <p:cNvPr id="14" name="Group 7"/>
          <p:cNvGrpSpPr/>
          <p:nvPr/>
        </p:nvGrpSpPr>
        <p:grpSpPr>
          <a:xfrm rot="-5400000">
            <a:off x="5973775" y="4904186"/>
            <a:ext cx="6341876" cy="114903"/>
            <a:chOff x="0" y="0"/>
            <a:chExt cx="26628604" cy="518160"/>
          </a:xfrm>
        </p:grpSpPr>
        <p:sp>
          <p:nvSpPr>
            <p:cNvPr id="15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  <p:grpSp>
        <p:nvGrpSpPr>
          <p:cNvPr id="16" name="Group 7"/>
          <p:cNvGrpSpPr/>
          <p:nvPr/>
        </p:nvGrpSpPr>
        <p:grpSpPr>
          <a:xfrm rot="-5400000">
            <a:off x="5973777" y="4904186"/>
            <a:ext cx="6341876" cy="114903"/>
            <a:chOff x="0" y="0"/>
            <a:chExt cx="26628604" cy="518160"/>
          </a:xfrm>
        </p:grpSpPr>
        <p:sp>
          <p:nvSpPr>
            <p:cNvPr id="17" name="Freeform 8"/>
            <p:cNvSpPr/>
            <p:nvPr/>
          </p:nvSpPr>
          <p:spPr>
            <a:xfrm>
              <a:off x="6350" y="6350"/>
              <a:ext cx="26615904" cy="505460"/>
            </a:xfrm>
            <a:custGeom>
              <a:avLst/>
              <a:gdLst/>
              <a:ahLst/>
              <a:cxnLst/>
              <a:rect l="l" t="t" r="r" b="b"/>
              <a:pathLst>
                <a:path w="26615904" h="505460">
                  <a:moveTo>
                    <a:pt x="252730" y="0"/>
                  </a:moveTo>
                  <a:lnTo>
                    <a:pt x="26363175" y="0"/>
                  </a:lnTo>
                  <a:cubicBezTo>
                    <a:pt x="26502875" y="0"/>
                    <a:pt x="26615904" y="113030"/>
                    <a:pt x="26615904" y="252730"/>
                  </a:cubicBezTo>
                  <a:cubicBezTo>
                    <a:pt x="26615904" y="392430"/>
                    <a:pt x="26502875" y="505460"/>
                    <a:pt x="26363175" y="505460"/>
                  </a:cubicBezTo>
                  <a:lnTo>
                    <a:pt x="252730" y="505460"/>
                  </a:lnTo>
                  <a:cubicBezTo>
                    <a:pt x="113030" y="505460"/>
                    <a:pt x="0" y="392430"/>
                    <a:pt x="0" y="252730"/>
                  </a:cubicBezTo>
                  <a:cubicBezTo>
                    <a:pt x="0" y="113030"/>
                    <a:pt x="113030" y="0"/>
                    <a:pt x="252730" y="0"/>
                  </a:cubicBezTo>
                  <a:close/>
                </a:path>
              </a:pathLst>
            </a:custGeom>
            <a:solidFill>
              <a:srgbClr val="419F65"/>
            </a:solidFill>
          </p:spPr>
        </p:sp>
      </p:grpSp>
    </p:spTree>
    <p:extLst>
      <p:ext uri="{BB962C8B-B14F-4D97-AF65-F5344CB8AC3E}">
        <p14:creationId xmlns:p14="http://schemas.microsoft.com/office/powerpoint/2010/main" val="31048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2423</TotalTime>
  <Words>709</Words>
  <Application>Microsoft Office PowerPoint</Application>
  <PresentationFormat>Custom</PresentationFormat>
  <Paragraphs>94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Times New Roman</vt:lpstr>
      <vt:lpstr>HK Grotesk Medium</vt:lpstr>
      <vt:lpstr>Arial</vt:lpstr>
      <vt:lpstr>HK Grotesk Light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Charcoal and Green Dark Neomorphic Money Budgeting Marketing Video Presentation</dc:title>
  <dc:creator>Sandeep</dc:creator>
  <cp:lastModifiedBy>Microsoft account</cp:lastModifiedBy>
  <cp:revision>65</cp:revision>
  <dcterms:created xsi:type="dcterms:W3CDTF">2006-08-16T00:00:00Z</dcterms:created>
  <dcterms:modified xsi:type="dcterms:W3CDTF">2022-05-18T16:28:53Z</dcterms:modified>
  <dc:identifier>DAEWdxqErQ0</dc:identifier>
</cp:coreProperties>
</file>

<file path=docProps/thumbnail.jpeg>
</file>